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5" r:id="rId3"/>
    <p:sldId id="296" r:id="rId4"/>
    <p:sldId id="298" r:id="rId5"/>
    <p:sldId id="297" r:id="rId6"/>
    <p:sldId id="299" r:id="rId7"/>
    <p:sldId id="300" r:id="rId8"/>
    <p:sldId id="301" r:id="rId9"/>
    <p:sldId id="302" r:id="rId10"/>
    <p:sldId id="303" r:id="rId11"/>
    <p:sldId id="304" r:id="rId12"/>
    <p:sldId id="305" r:id="rId13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-26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99591-8549-4756-98A6-524F65CCA9A7}" type="datetimeFigureOut">
              <a:rPr lang="zh-TW" altLang="en-US" smtClean="0"/>
              <a:t>2020/9/14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E5F10-F219-4D2A-8C41-870151C4E1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9968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D5DD9-D26E-4168-AE40-48BBB38F9FEF}" type="datetimeFigureOut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6914B-ED66-474E-BA29-AAFC372B14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95CB-819D-49BA-84E8-C143E5262BD4}" type="datetime1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02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7C67-F6D0-4954-AB92-ABBC4085FA63}" type="datetime1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5819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5F04-FC72-4A4D-95B5-3C2F40A8E0C4}" type="datetime1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6095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7D5C-AB93-4BD7-AB3B-E29DEAF9707E}" type="datetime1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466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675A-DEB2-410D-B801-5D722E729DFE}" type="datetime1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20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2E953-E36B-4038-9C50-571FD6B1B38E}" type="datetime1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008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0A90-1DD7-4A7E-B2BF-F3E6531D81D8}" type="datetime1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2239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AFB2-82CB-4887-BDB5-439D7A211427}" type="datetime1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007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5D90-6B6A-452A-A5C9-5F2539C636AC}" type="datetime1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06479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5D92576-211F-46A9-8328-AFCE82805301}" type="datetime1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1C6081-FC33-4C8D-A5D2-28E5CEA1A3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670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0CAF-3BDD-49F5-B1AB-6AE1484FDFBD}" type="datetime1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575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83567FA-82E0-4DC5-9A6D-F4FB1EBAD04B}" type="datetime1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FFFFFF"/>
                </a:solidFill>
              </a:defRPr>
            </a:lvl1pPr>
          </a:lstStyle>
          <a:p>
            <a:fld id="{791C6081-FC33-4C8D-A5D2-28E5CEA1A326}" type="slidenum">
              <a:rPr lang="zh-HK" altLang="en-US" smtClean="0"/>
              <a:pPr/>
              <a:t>‹#›</a:t>
            </a:fld>
            <a:endParaRPr lang="zh-HK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32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71463" indent="-271463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5DD2F3-761F-417C-9861-0E6D8BEB47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178659"/>
            <a:ext cx="10058400" cy="3566160"/>
          </a:xfrm>
        </p:spPr>
        <p:txBody>
          <a:bodyPr>
            <a:noAutofit/>
          </a:bodyPr>
          <a:lstStyle/>
          <a:p>
            <a:r>
              <a:rPr lang="en-US" altLang="zh-HK" sz="6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科技教育學習領域</a:t>
            </a:r>
            <a:r>
              <a:rPr lang="en-US" altLang="zh-HK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HK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資訊及通訊科技課程</a:t>
            </a:r>
            <a:r>
              <a:rPr lang="en-US" altLang="zh-TW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高中</a:t>
            </a:r>
            <a:r>
              <a:rPr lang="en-US" altLang="zh-TW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HK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副標題 6">
            <a:extLst>
              <a:ext uri="{FF2B5EF4-FFF2-40B4-BE49-F238E27FC236}">
                <a16:creationId xmlns:a16="http://schemas.microsoft.com/office/drawing/2014/main" id="{1656A356-FE01-4AB7-93F9-804991153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20451"/>
            <a:ext cx="10058400" cy="1143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22F43FEC-F0D3-4CA4-834C-402713A28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8141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9E66A9-55B8-4384-9264-840EC1DDB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</a:t>
            </a:r>
            <a:r>
              <a:rPr lang="zh-TW" altLang="en-US" dirty="0" smtClean="0"/>
              <a:t>例子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BF9CF12-26E1-4967-9B38-082A994E1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活動二</a:t>
            </a:r>
            <a:r>
              <a:rPr lang="en-US" altLang="zh-TW" dirty="0"/>
              <a:t>︰</a:t>
            </a:r>
            <a:r>
              <a:rPr lang="zh-TW" altLang="en-US" dirty="0"/>
              <a:t>規劃演示</a:t>
            </a:r>
            <a:endParaRPr lang="en-US" altLang="zh-TW" dirty="0"/>
          </a:p>
          <a:p>
            <a:pPr lvl="1"/>
            <a:r>
              <a:rPr lang="zh-TW" altLang="en-US" dirty="0"/>
              <a:t>決定演示形式</a:t>
            </a:r>
            <a:endParaRPr lang="en-US" altLang="zh-TW" dirty="0"/>
          </a:p>
          <a:p>
            <a:pPr lvl="2"/>
            <a:r>
              <a:rPr lang="zh-TW" altLang="en-US" dirty="0"/>
              <a:t>短片</a:t>
            </a:r>
            <a:endParaRPr lang="en-US" altLang="zh-TW" dirty="0"/>
          </a:p>
          <a:p>
            <a:pPr lvl="1"/>
            <a:r>
              <a:rPr lang="zh-TW" altLang="en-US" dirty="0" smtClean="0"/>
              <a:t>搜集資訊</a:t>
            </a:r>
            <a:endParaRPr lang="en-US" altLang="zh-TW" dirty="0"/>
          </a:p>
          <a:p>
            <a:pPr lvl="2"/>
            <a:r>
              <a:rPr lang="zh-TW" altLang="en-US" dirty="0"/>
              <a:t>參考類似的例子</a:t>
            </a:r>
            <a:endParaRPr lang="en-US" altLang="zh-TW" dirty="0"/>
          </a:p>
          <a:p>
            <a:pPr lvl="2"/>
            <a:r>
              <a:rPr lang="zh-TW" altLang="en-US" dirty="0"/>
              <a:t>規劃所需的情節和場景</a:t>
            </a:r>
            <a:endParaRPr lang="en-US" altLang="zh-TW" dirty="0"/>
          </a:p>
          <a:p>
            <a:pPr lvl="2"/>
            <a:r>
              <a:rPr lang="zh-TW" altLang="en-US" dirty="0"/>
              <a:t>在圖書館拍攝使用服務時的照片和短片，例如</a:t>
            </a:r>
            <a:r>
              <a:rPr lang="en-US" altLang="zh-TW" dirty="0"/>
              <a:t>︰</a:t>
            </a:r>
          </a:p>
          <a:p>
            <a:pPr lvl="3"/>
            <a:r>
              <a:rPr lang="zh-TW" altLang="en-US" dirty="0"/>
              <a:t>拍攝影印機及其介面的照片</a:t>
            </a:r>
            <a:endParaRPr lang="en-US" altLang="zh-TW" dirty="0"/>
          </a:p>
          <a:p>
            <a:pPr lvl="3"/>
            <a:r>
              <a:rPr lang="zh-TW" altLang="en-US" dirty="0"/>
              <a:t>拍攝不當行為的影片</a:t>
            </a:r>
            <a:r>
              <a:rPr lang="en-US" altLang="zh-TW" dirty="0"/>
              <a:t>(</a:t>
            </a:r>
            <a:r>
              <a:rPr lang="zh-TW" altLang="en-US" dirty="0"/>
              <a:t>如在圖書館大聲說話</a:t>
            </a:r>
            <a:r>
              <a:rPr lang="en-US" altLang="zh-TW" dirty="0"/>
              <a:t>)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D2B65A6-9FEA-448B-AB7C-5EF962E3C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4267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9E66A9-55B8-4384-9264-840EC1DDB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</a:t>
            </a:r>
            <a:r>
              <a:rPr lang="zh-TW" altLang="en-US" dirty="0" smtClean="0"/>
              <a:t>例子</a:t>
            </a:r>
            <a:r>
              <a:rPr lang="en-US" altLang="zh-TW" dirty="0" smtClean="0"/>
              <a:t>(</a:t>
            </a:r>
            <a:r>
              <a:rPr lang="zh-TW" altLang="en-US" dirty="0" smtClean="0"/>
              <a:t>三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BF9CF12-26E1-4967-9B38-082A994E1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活動三</a:t>
            </a:r>
            <a:r>
              <a:rPr lang="en-US" altLang="zh-TW" dirty="0"/>
              <a:t>︰</a:t>
            </a:r>
            <a:r>
              <a:rPr lang="zh-TW" altLang="en-US" dirty="0"/>
              <a:t>製作演示</a:t>
            </a:r>
            <a:endParaRPr lang="en-US" altLang="zh-TW" dirty="0"/>
          </a:p>
          <a:p>
            <a:pPr lvl="1"/>
            <a:r>
              <a:rPr lang="zh-TW" altLang="en-US" dirty="0"/>
              <a:t>將所準備的照片和短片進行剪接和合併</a:t>
            </a:r>
            <a:endParaRPr lang="en-US" altLang="zh-TW" dirty="0"/>
          </a:p>
          <a:p>
            <a:pPr lvl="1"/>
            <a:r>
              <a:rPr lang="zh-TW" altLang="en-US" dirty="0"/>
              <a:t>將完成編輯的短片輸出為適合的檔案格式</a:t>
            </a:r>
            <a:endParaRPr lang="en-US" altLang="zh-TW" dirty="0"/>
          </a:p>
          <a:p>
            <a:pPr lvl="1"/>
            <a:r>
              <a:rPr lang="zh-TW" altLang="en-US" dirty="0"/>
              <a:t>於學校網頁上發</a:t>
            </a:r>
            <a:r>
              <a:rPr lang="zh-TW" altLang="en-US" dirty="0">
                <a:solidFill>
                  <a:schemeClr val="tx1"/>
                </a:solidFill>
              </a:rPr>
              <a:t>布</a:t>
            </a:r>
            <a:r>
              <a:rPr lang="zh-TW" altLang="en-US" dirty="0"/>
              <a:t>短片</a:t>
            </a:r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D2B65A6-9FEA-448B-AB7C-5EF962E3C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11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9806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9E66A9-55B8-4384-9264-840EC1DDB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</a:t>
            </a:r>
            <a:r>
              <a:rPr lang="zh-TW" altLang="en-US" dirty="0" smtClean="0"/>
              <a:t>例子</a:t>
            </a:r>
            <a:r>
              <a:rPr lang="en-US" altLang="zh-TW" dirty="0" smtClean="0"/>
              <a:t>(</a:t>
            </a:r>
            <a:r>
              <a:rPr lang="zh-TW" altLang="en-US" dirty="0" smtClean="0"/>
              <a:t>四</a:t>
            </a:r>
            <a:r>
              <a:rPr lang="en-US" altLang="zh-TW" smtClean="0"/>
              <a:t>)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BF9CF12-26E1-4967-9B38-082A994E1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活動四</a:t>
            </a:r>
            <a:r>
              <a:rPr lang="en-US" altLang="zh-TW" dirty="0"/>
              <a:t>︰</a:t>
            </a:r>
            <a:r>
              <a:rPr lang="zh-TW" altLang="en-US" dirty="0"/>
              <a:t>評估及回饋</a:t>
            </a:r>
            <a:endParaRPr lang="en-US" altLang="zh-TW" dirty="0"/>
          </a:p>
          <a:p>
            <a:pPr lvl="1"/>
            <a:r>
              <a:rPr lang="zh-TW" altLang="en-US" dirty="0"/>
              <a:t>以網上問卷形式收集同學對短片的意見</a:t>
            </a:r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D2B65A6-9FEA-448B-AB7C-5EF962E3C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12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803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EDD9B-1F6F-4701-9349-DC4C4E15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學習目標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4A079F6-AE24-425A-8EDB-57C2C59BB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[</a:t>
            </a:r>
            <a:r>
              <a:rPr lang="zh-TW" altLang="en-US" dirty="0"/>
              <a:t>單元</a:t>
            </a:r>
            <a:r>
              <a:rPr lang="en-US" altLang="zh-TW" dirty="0"/>
              <a:t>A] </a:t>
            </a:r>
            <a:r>
              <a:rPr lang="zh-HK" altLang="en-US" dirty="0"/>
              <a:t>資訊處理</a:t>
            </a:r>
            <a:endParaRPr lang="zh-TW" altLang="en-US" dirty="0"/>
          </a:p>
          <a:p>
            <a:pPr lvl="1"/>
            <a:r>
              <a:rPr lang="zh-TW" altLang="en-US" dirty="0"/>
              <a:t>資訊演示</a:t>
            </a:r>
            <a:endParaRPr lang="en-US" altLang="zh-TW" dirty="0"/>
          </a:p>
          <a:p>
            <a:pPr lvl="2"/>
            <a:r>
              <a:rPr lang="zh-TW" altLang="en-US" dirty="0"/>
              <a:t>建構及設計一個融入多媒體元素的演示</a:t>
            </a:r>
            <a:endParaRPr lang="en-US" altLang="zh-TW" dirty="0"/>
          </a:p>
          <a:p>
            <a:pPr lvl="3"/>
            <a:r>
              <a:rPr lang="zh-TW" altLang="en-US" dirty="0"/>
              <a:t>重點是在計畫、組織及鋪排要求演示的資訊，而非演示所用的工具；學生可選擇用網頁、投影片放映、多媒體文件或其他工具作演示</a:t>
            </a:r>
          </a:p>
          <a:p>
            <a:pPr lvl="3"/>
            <a:r>
              <a:rPr lang="zh-TW" altLang="en-US" dirty="0"/>
              <a:t>建議學生演示時應配合旁白，藉此發展個人的溝通技巧，從而鼓勵學生清晰地表達意見及思想</a:t>
            </a:r>
            <a:endParaRPr lang="en-US" altLang="zh-TW" dirty="0"/>
          </a:p>
          <a:p>
            <a:pPr lvl="2"/>
            <a:endParaRPr lang="en-US" altLang="zh-HK" dirty="0"/>
          </a:p>
          <a:p>
            <a:pPr lvl="2"/>
            <a:endParaRPr lang="zh-TW" altLang="en-US" dirty="0"/>
          </a:p>
          <a:p>
            <a:pPr lvl="1"/>
            <a:endParaRPr lang="zh-HK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97B0E49-D144-4E1E-8F99-28D981206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4795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DF3D-F2AC-4D00-B18B-75071AC82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活動一</a:t>
            </a:r>
            <a:r>
              <a:rPr lang="en-US" altLang="zh-TW" dirty="0"/>
              <a:t>︰</a:t>
            </a:r>
            <a:r>
              <a:rPr lang="zh-TW" altLang="en-US" dirty="0"/>
              <a:t>演示的資訊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24C186-3ECE-4FFF-80B3-676ADF0D3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討論如何在校園推動正面的價值觀和態度，例如</a:t>
            </a:r>
            <a:endParaRPr lang="en-US" altLang="zh-TW" dirty="0"/>
          </a:p>
          <a:p>
            <a:pPr lvl="1"/>
            <a:r>
              <a:rPr lang="zh-TW" altLang="en-US" dirty="0"/>
              <a:t>守時</a:t>
            </a:r>
            <a:endParaRPr lang="en-US" altLang="zh-TW" dirty="0"/>
          </a:p>
          <a:p>
            <a:pPr lvl="1"/>
            <a:r>
              <a:rPr lang="zh-TW" altLang="en-US" dirty="0"/>
              <a:t>有禮貌</a:t>
            </a:r>
            <a:endParaRPr lang="en-US" altLang="zh-TW" dirty="0"/>
          </a:p>
          <a:p>
            <a:pPr lvl="1"/>
            <a:r>
              <a:rPr lang="zh-TW" altLang="en-US" dirty="0"/>
              <a:t>遵守秩序</a:t>
            </a:r>
            <a:endParaRPr lang="en-US" altLang="zh-TW" dirty="0"/>
          </a:p>
          <a:p>
            <a:pPr lvl="1"/>
            <a:r>
              <a:rPr lang="zh-TW" altLang="en-US" dirty="0"/>
              <a:t>愛護公物</a:t>
            </a:r>
            <a:endParaRPr lang="en-US" altLang="zh-TW" dirty="0"/>
          </a:p>
          <a:p>
            <a:pPr lvl="1"/>
            <a:r>
              <a:rPr lang="en-US" altLang="zh-TW" dirty="0"/>
              <a:t>…</a:t>
            </a:r>
          </a:p>
          <a:p>
            <a:pPr lvl="1"/>
            <a:endParaRPr lang="en-US" altLang="zh-TW" dirty="0"/>
          </a:p>
          <a:p>
            <a:pPr lvl="1"/>
            <a:endParaRPr lang="zh-HK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AC0A7F1-82E5-4715-9DD6-AA2B1796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3</a:t>
            </a:fld>
            <a:endParaRPr lang="zh-HK" altLang="en-US"/>
          </a:p>
        </p:txBody>
      </p:sp>
      <p:pic>
        <p:nvPicPr>
          <p:cNvPr id="6" name="圖片 5" descr="一張含有 食物, 標誌 的圖片&#10;&#10;自動產生的描述">
            <a:extLst>
              <a:ext uri="{FF2B5EF4-FFF2-40B4-BE49-F238E27FC236}">
                <a16:creationId xmlns:a16="http://schemas.microsoft.com/office/drawing/2014/main" id="{4DE12D1E-6102-41F3-992C-018275C73B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218" y="4186150"/>
            <a:ext cx="2781782" cy="263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977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DF3D-F2AC-4D00-B18B-75071AC82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9631"/>
            <a:ext cx="10058400" cy="1450757"/>
          </a:xfrm>
        </p:spPr>
        <p:txBody>
          <a:bodyPr/>
          <a:lstStyle/>
          <a:p>
            <a:r>
              <a:rPr lang="zh-TW" altLang="en-US" dirty="0"/>
              <a:t>活動一</a:t>
            </a:r>
            <a:r>
              <a:rPr lang="en-US" altLang="zh-TW" dirty="0"/>
              <a:t>︰</a:t>
            </a:r>
            <a:r>
              <a:rPr lang="zh-TW" altLang="en-US" dirty="0"/>
              <a:t>演示的資訊</a:t>
            </a:r>
            <a:r>
              <a:rPr lang="en-US" altLang="zh-TW" dirty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24C186-3ECE-4FFF-80B3-676ADF0D3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61533"/>
            <a:ext cx="10058400" cy="4023360"/>
          </a:xfrm>
        </p:spPr>
        <p:txBody>
          <a:bodyPr/>
          <a:lstStyle/>
          <a:p>
            <a:r>
              <a:rPr lang="zh-TW" altLang="en-US" dirty="0"/>
              <a:t>構思一個演示的題目</a:t>
            </a:r>
            <a:endParaRPr lang="en-US" altLang="zh-TW" dirty="0"/>
          </a:p>
          <a:p>
            <a:r>
              <a:rPr lang="zh-TW" altLang="en-US" dirty="0"/>
              <a:t>選擇對象</a:t>
            </a:r>
            <a:endParaRPr lang="en-US" altLang="zh-TW" dirty="0"/>
          </a:p>
          <a:p>
            <a:r>
              <a:rPr lang="zh-TW" altLang="en-US" dirty="0"/>
              <a:t>定下預期內容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zh-HK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AC0A7F1-82E5-4715-9DD6-AA2B1796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4</a:t>
            </a:fld>
            <a:endParaRPr lang="zh-HK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80C8617-74F2-4E28-8B6C-889CDBC1B3D5}"/>
              </a:ext>
            </a:extLst>
          </p:cNvPr>
          <p:cNvSpPr txBox="1"/>
          <p:nvPr/>
        </p:nvSpPr>
        <p:spPr>
          <a:xfrm>
            <a:off x="6335210" y="2434385"/>
            <a:ext cx="5112152" cy="26776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800" u="sng" dirty="0"/>
              <a:t>例子</a:t>
            </a:r>
            <a:endParaRPr lang="en-US" altLang="zh-TW" sz="2800" u="sng" dirty="0"/>
          </a:p>
          <a:p>
            <a:r>
              <a:rPr lang="zh-TW" altLang="en-US" sz="2800" dirty="0"/>
              <a:t>題目</a:t>
            </a:r>
            <a:r>
              <a:rPr lang="en-US" altLang="zh-TW" sz="2800" dirty="0"/>
              <a:t>︰</a:t>
            </a:r>
            <a:r>
              <a:rPr lang="zh-TW" altLang="en-US" sz="2800" dirty="0"/>
              <a:t>使用圖書館</a:t>
            </a:r>
            <a:endParaRPr lang="en-US" altLang="zh-TW" sz="2800" dirty="0"/>
          </a:p>
          <a:p>
            <a:r>
              <a:rPr lang="zh-TW" altLang="en-US" sz="2800" dirty="0"/>
              <a:t>對象</a:t>
            </a:r>
            <a:r>
              <a:rPr lang="en-US" altLang="zh-TW" sz="2800" dirty="0"/>
              <a:t>︰</a:t>
            </a:r>
            <a:r>
              <a:rPr lang="zh-TW" altLang="en-US" sz="2800" dirty="0"/>
              <a:t>全校同學</a:t>
            </a:r>
            <a:endParaRPr lang="en-US" altLang="zh-TW" sz="2800" dirty="0"/>
          </a:p>
          <a:p>
            <a:r>
              <a:rPr lang="zh-TW" altLang="en-US" sz="2800" dirty="0"/>
              <a:t>內容</a:t>
            </a:r>
            <a:r>
              <a:rPr lang="en-US" altLang="zh-TW" sz="2800" dirty="0"/>
              <a:t>︰</a:t>
            </a:r>
            <a:r>
              <a:rPr lang="zh-TW" altLang="en-US" sz="2800" dirty="0"/>
              <a:t>鼓勵同學在圖書館遵守規則，如保持安靜、愛護書本、準時還書</a:t>
            </a:r>
            <a:r>
              <a:rPr lang="en-US" altLang="zh-TW" sz="2800" dirty="0"/>
              <a:t>…</a:t>
            </a:r>
            <a:r>
              <a:rPr lang="zh-TW" altLang="en-US" sz="2800" dirty="0"/>
              <a:t> </a:t>
            </a:r>
            <a:endParaRPr lang="zh-HK" altLang="en-US" sz="2800" dirty="0"/>
          </a:p>
        </p:txBody>
      </p:sp>
      <p:pic>
        <p:nvPicPr>
          <p:cNvPr id="7" name="圖片 6" descr="一張含有 畫畫 的圖片&#10;&#10;自動產生的描述">
            <a:extLst>
              <a:ext uri="{FF2B5EF4-FFF2-40B4-BE49-F238E27FC236}">
                <a16:creationId xmlns:a16="http://schemas.microsoft.com/office/drawing/2014/main" id="{D23AFD4C-F5A6-49BA-8FF5-048BB6A9C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71" y="3773213"/>
            <a:ext cx="3094618" cy="303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647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DF3D-F2AC-4D00-B18B-75071AC82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活動二</a:t>
            </a:r>
            <a:r>
              <a:rPr lang="en-US" altLang="zh-TW" dirty="0"/>
              <a:t>︰</a:t>
            </a:r>
            <a:r>
              <a:rPr lang="zh-TW" altLang="en-US" dirty="0"/>
              <a:t>規劃演示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24C186-3ECE-4FFF-80B3-676ADF0D3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計</a:t>
            </a:r>
            <a:r>
              <a:rPr lang="zh-TW" altLang="en-US" dirty="0">
                <a:solidFill>
                  <a:schemeClr val="tx1"/>
                </a:solidFill>
              </a:rPr>
              <a:t>劃</a:t>
            </a:r>
            <a:r>
              <a:rPr lang="zh-TW" altLang="en-US" dirty="0"/>
              <a:t>、組織及鋪排資訊</a:t>
            </a:r>
            <a:endParaRPr lang="en-US" altLang="zh-TW" dirty="0"/>
          </a:p>
          <a:p>
            <a:pPr lvl="1"/>
            <a:r>
              <a:rPr lang="zh-TW" altLang="en-US" dirty="0"/>
              <a:t>搜集所需的資訊</a:t>
            </a:r>
            <a:endParaRPr lang="en-US" altLang="zh-TW" dirty="0"/>
          </a:p>
          <a:p>
            <a:pPr lvl="2"/>
            <a:r>
              <a:rPr lang="zh-TW" altLang="en-US" dirty="0"/>
              <a:t>內容 </a:t>
            </a:r>
            <a:r>
              <a:rPr lang="en-US" altLang="zh-TW" dirty="0"/>
              <a:t>(</a:t>
            </a:r>
            <a:r>
              <a:rPr lang="zh-TW" altLang="en-US" dirty="0"/>
              <a:t>甚麼資訊？</a:t>
            </a:r>
            <a:r>
              <a:rPr lang="en-US" altLang="zh-TW" dirty="0"/>
              <a:t>)</a:t>
            </a:r>
          </a:p>
          <a:p>
            <a:pPr lvl="2"/>
            <a:r>
              <a:rPr lang="zh-TW" altLang="en-US" dirty="0"/>
              <a:t>搜集資訊 </a:t>
            </a:r>
            <a:endParaRPr lang="en-US" altLang="zh-TW" dirty="0"/>
          </a:p>
          <a:p>
            <a:pPr lvl="3"/>
            <a:r>
              <a:rPr lang="zh-TW" altLang="en-US" dirty="0"/>
              <a:t>途徑 </a:t>
            </a:r>
            <a:r>
              <a:rPr lang="en-US" altLang="zh-TW" dirty="0"/>
              <a:t>(</a:t>
            </a:r>
            <a:r>
              <a:rPr lang="zh-TW" altLang="en-US" dirty="0"/>
              <a:t>從哪裡找？自行製作？</a:t>
            </a:r>
            <a:r>
              <a:rPr lang="en-US" altLang="zh-TW" dirty="0"/>
              <a:t>)</a:t>
            </a:r>
            <a:r>
              <a:rPr lang="zh-TW" altLang="en-US" dirty="0"/>
              <a:t> </a:t>
            </a:r>
            <a:endParaRPr lang="en-US" altLang="zh-TW" dirty="0"/>
          </a:p>
          <a:p>
            <a:pPr lvl="3"/>
            <a:r>
              <a:rPr lang="zh-TW" altLang="en-US" dirty="0"/>
              <a:t>資料的類型 </a:t>
            </a:r>
            <a:r>
              <a:rPr lang="en-US" altLang="zh-TW" dirty="0"/>
              <a:t>(</a:t>
            </a:r>
            <a:r>
              <a:rPr lang="zh-TW" altLang="en-US" dirty="0"/>
              <a:t>圖片、相片、影片</a:t>
            </a:r>
            <a:r>
              <a:rPr lang="en-US" altLang="zh-TW" dirty="0"/>
              <a:t>…</a:t>
            </a:r>
            <a:r>
              <a:rPr lang="zh-TW" altLang="en-US" dirty="0"/>
              <a:t>？</a:t>
            </a:r>
            <a:r>
              <a:rPr lang="en-US" altLang="zh-TW" dirty="0"/>
              <a:t>)</a:t>
            </a:r>
          </a:p>
          <a:p>
            <a:pPr lvl="2"/>
            <a:r>
              <a:rPr lang="zh-TW" altLang="en-US" dirty="0"/>
              <a:t>所需要的工具和器材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zh-HK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AC0A7F1-82E5-4715-9DD6-AA2B1796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5</a:t>
            </a:fld>
            <a:endParaRPr lang="zh-HK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2DF8FDE-D2A7-43C0-A8EA-B67DCEC0E098}"/>
              </a:ext>
            </a:extLst>
          </p:cNvPr>
          <p:cNvSpPr txBox="1"/>
          <p:nvPr/>
        </p:nvSpPr>
        <p:spPr>
          <a:xfrm>
            <a:off x="6514321" y="2657085"/>
            <a:ext cx="4698162" cy="230832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 smtClean="0"/>
              <a:t>活動</a:t>
            </a:r>
            <a:r>
              <a:rPr lang="zh-TW" altLang="en-US" sz="2400" dirty="0">
                <a:solidFill>
                  <a:schemeClr val="bg1"/>
                </a:solidFill>
              </a:rPr>
              <a:t>包括</a:t>
            </a:r>
            <a:endParaRPr lang="en-US" altLang="zh-TW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400" dirty="0"/>
              <a:t>討論網上搜尋資訊與自行製作的優點和缺點</a:t>
            </a:r>
            <a:r>
              <a:rPr lang="en-US" altLang="zh-TW" sz="2400" dirty="0"/>
              <a:t> (</a:t>
            </a:r>
            <a:r>
              <a:rPr lang="zh-TW" altLang="en-US" sz="2400" dirty="0"/>
              <a:t>時間、資源、版權</a:t>
            </a:r>
            <a:r>
              <a:rPr lang="en-US" altLang="zh-TW" sz="2400" dirty="0"/>
              <a:t>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400" dirty="0"/>
              <a:t>分析各項工具和器材的規格，</a:t>
            </a:r>
            <a:r>
              <a:rPr lang="zh-TW" altLang="en-US" sz="2400" dirty="0" smtClean="0"/>
              <a:t>如數</a:t>
            </a:r>
            <a:r>
              <a:rPr lang="zh-TW" altLang="en-US" sz="2400" dirty="0"/>
              <a:t>碼</a:t>
            </a:r>
            <a:r>
              <a:rPr lang="zh-TW" altLang="zh-HK" sz="2400" dirty="0"/>
              <a:t>攝錄機</a:t>
            </a: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2230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DF3D-F2AC-4D00-B18B-75071AC82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活動二</a:t>
            </a:r>
            <a:r>
              <a:rPr lang="en-US" altLang="zh-TW" dirty="0"/>
              <a:t>︰</a:t>
            </a:r>
            <a:r>
              <a:rPr lang="zh-TW" altLang="en-US" dirty="0"/>
              <a:t>規劃演示</a:t>
            </a:r>
            <a:r>
              <a:rPr lang="en-US" altLang="zh-TW" dirty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24C186-3ECE-4FFF-80B3-676ADF0D3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計</a:t>
            </a:r>
            <a:r>
              <a:rPr lang="zh-TW" altLang="en-US" dirty="0">
                <a:solidFill>
                  <a:schemeClr val="tx1"/>
                </a:solidFill>
              </a:rPr>
              <a:t>劃</a:t>
            </a:r>
            <a:r>
              <a:rPr lang="zh-TW" altLang="en-US" dirty="0" smtClean="0"/>
              <a:t>、</a:t>
            </a:r>
            <a:r>
              <a:rPr lang="zh-TW" altLang="en-US" dirty="0"/>
              <a:t>組織及鋪排資訊</a:t>
            </a:r>
            <a:endParaRPr lang="en-US" altLang="zh-TW" dirty="0"/>
          </a:p>
          <a:p>
            <a:pPr lvl="1"/>
            <a:r>
              <a:rPr lang="zh-TW" altLang="en-US" dirty="0"/>
              <a:t>組織及鋪排搜集到的資訊</a:t>
            </a:r>
            <a:endParaRPr lang="en-US" altLang="zh-TW" dirty="0"/>
          </a:p>
          <a:p>
            <a:pPr lvl="2"/>
            <a:r>
              <a:rPr lang="zh-TW" altLang="en-US" dirty="0"/>
              <a:t>演示的流程</a:t>
            </a:r>
            <a:endParaRPr lang="en-US" altLang="zh-TW" dirty="0"/>
          </a:p>
          <a:p>
            <a:pPr lvl="2"/>
            <a:r>
              <a:rPr lang="zh-TW" altLang="en-US" dirty="0"/>
              <a:t>演示的形式 </a:t>
            </a:r>
            <a:r>
              <a:rPr lang="en-US" altLang="zh-TW" dirty="0"/>
              <a:t>(</a:t>
            </a:r>
            <a:r>
              <a:rPr lang="zh-TW" altLang="en-US" dirty="0"/>
              <a:t>簡報、網頁、影片、</a:t>
            </a:r>
            <a:r>
              <a:rPr lang="en-US" altLang="zh-TW" dirty="0"/>
              <a:t>…)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zh-HK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AC0A7F1-82E5-4715-9DD6-AA2B1796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6</a:t>
            </a:fld>
            <a:endParaRPr lang="zh-HK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FA3CE66-7DB8-44A3-9DE4-FE669B01B821}"/>
              </a:ext>
            </a:extLst>
          </p:cNvPr>
          <p:cNvSpPr txBox="1"/>
          <p:nvPr/>
        </p:nvSpPr>
        <p:spPr>
          <a:xfrm>
            <a:off x="6690167" y="2759745"/>
            <a:ext cx="4522316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 smtClean="0"/>
              <a:t>活動</a:t>
            </a:r>
            <a:r>
              <a:rPr lang="zh-TW" altLang="en-US" sz="2400" dirty="0">
                <a:solidFill>
                  <a:schemeClr val="bg1"/>
                </a:solidFill>
              </a:rPr>
              <a:t>包括</a:t>
            </a:r>
            <a:endParaRPr lang="en-US" altLang="zh-TW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400" dirty="0"/>
              <a:t>分析各種演示形式的優點、缺點和限制</a:t>
            </a: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24107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DF3D-F2AC-4D00-B18B-75071AC82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活動三</a:t>
            </a:r>
            <a:r>
              <a:rPr lang="en-US" altLang="zh-TW" dirty="0"/>
              <a:t>︰</a:t>
            </a:r>
            <a:r>
              <a:rPr lang="zh-TW" altLang="en-US" dirty="0"/>
              <a:t>製作</a:t>
            </a:r>
            <a:r>
              <a:rPr lang="zh-TW" altLang="en-US" dirty="0" smtClean="0"/>
              <a:t>演示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24C186-3ECE-4FFF-80B3-676ADF0D3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實踐所規劃的演示</a:t>
            </a:r>
            <a:endParaRPr lang="en-US" altLang="zh-TW" dirty="0"/>
          </a:p>
          <a:p>
            <a:pPr lvl="1"/>
            <a:r>
              <a:rPr lang="zh-TW" altLang="en-US" dirty="0"/>
              <a:t>製作簡報</a:t>
            </a:r>
            <a:endParaRPr lang="en-US" altLang="zh-TW" dirty="0"/>
          </a:p>
          <a:p>
            <a:pPr lvl="1"/>
            <a:r>
              <a:rPr lang="zh-TW" altLang="en-US" dirty="0"/>
              <a:t>製作網頁</a:t>
            </a:r>
            <a:endParaRPr lang="en-US" altLang="zh-TW" dirty="0"/>
          </a:p>
          <a:p>
            <a:pPr lvl="1"/>
            <a:r>
              <a:rPr lang="zh-TW" altLang="en-US" dirty="0"/>
              <a:t>製作影片</a:t>
            </a:r>
            <a:endParaRPr lang="en-US" altLang="zh-TW" dirty="0"/>
          </a:p>
          <a:p>
            <a:pPr lvl="1"/>
            <a:r>
              <a:rPr lang="en-US" altLang="zh-TW" dirty="0"/>
              <a:t>…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zh-HK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AC0A7F1-82E5-4715-9DD6-AA2B1796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7</a:t>
            </a:fld>
            <a:endParaRPr lang="zh-HK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65BD38C-5653-4838-8247-D8E4480289E7}"/>
              </a:ext>
            </a:extLst>
          </p:cNvPr>
          <p:cNvSpPr txBox="1"/>
          <p:nvPr/>
        </p:nvSpPr>
        <p:spPr>
          <a:xfrm>
            <a:off x="6690167" y="2759745"/>
            <a:ext cx="4522316" cy="193899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 smtClean="0"/>
              <a:t>活動</a:t>
            </a:r>
            <a:r>
              <a:rPr lang="zh-TW" altLang="en-US" sz="2400" dirty="0">
                <a:solidFill>
                  <a:schemeClr val="bg1"/>
                </a:solidFill>
              </a:rPr>
              <a:t>包括</a:t>
            </a:r>
            <a:endParaRPr lang="en-US" altLang="zh-TW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400" dirty="0"/>
              <a:t>重溫不同多媒體數據表示的方式</a:t>
            </a:r>
            <a:endParaRPr lang="zh-HK" alt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400" dirty="0"/>
              <a:t>運用不同的應用軟件去製作演示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385420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DF3D-F2AC-4D00-B18B-75071AC82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活動四</a:t>
            </a:r>
            <a:r>
              <a:rPr lang="en-US" altLang="zh-TW" dirty="0"/>
              <a:t>︰</a:t>
            </a:r>
            <a:r>
              <a:rPr lang="zh-TW" altLang="en-US" dirty="0"/>
              <a:t>評估及回饋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24C186-3ECE-4FFF-80B3-676ADF0D3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利用不同的方式收集回饋</a:t>
            </a:r>
            <a:endParaRPr lang="en-US" altLang="zh-TW" dirty="0"/>
          </a:p>
          <a:p>
            <a:r>
              <a:rPr lang="zh-TW" altLang="en-US" dirty="0"/>
              <a:t>比較不同的演示製成品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zh-HK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AC0A7F1-82E5-4715-9DD6-AA2B1796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8</a:t>
            </a:fld>
            <a:endParaRPr lang="zh-HK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CAD32D2-00B1-4A4F-B39D-E01C6B573309}"/>
              </a:ext>
            </a:extLst>
          </p:cNvPr>
          <p:cNvSpPr txBox="1"/>
          <p:nvPr/>
        </p:nvSpPr>
        <p:spPr>
          <a:xfrm>
            <a:off x="6690167" y="2759745"/>
            <a:ext cx="4522316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400" smtClean="0"/>
              <a:t>活動</a:t>
            </a:r>
            <a:r>
              <a:rPr lang="zh-TW" altLang="en-US" sz="2400">
                <a:solidFill>
                  <a:schemeClr val="bg1"/>
                </a:solidFill>
              </a:rPr>
              <a:t>包括</a:t>
            </a:r>
            <a:endParaRPr lang="en-US" altLang="zh-TW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400" dirty="0"/>
              <a:t>討論成功演示的要素</a:t>
            </a:r>
            <a:endParaRPr lang="en-US" altLang="zh-TW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400" dirty="0"/>
              <a:t>參考不同的演示製成品</a:t>
            </a:r>
            <a:endParaRPr lang="zh-HK" altLang="en-US" sz="2400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54E040E1-3DB8-4169-A91F-9E9272501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0" y="3698524"/>
            <a:ext cx="4273004" cy="2943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810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9E66A9-55B8-4384-9264-840EC1DDB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</a:t>
            </a:r>
            <a:r>
              <a:rPr lang="zh-TW" altLang="en-US" dirty="0" smtClean="0"/>
              <a:t>例子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BF9CF12-26E1-4967-9B38-082A994E1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活動一</a:t>
            </a:r>
            <a:r>
              <a:rPr lang="en-US" altLang="zh-TW" dirty="0"/>
              <a:t>︰</a:t>
            </a:r>
            <a:r>
              <a:rPr lang="zh-TW" altLang="en-US" dirty="0"/>
              <a:t>演示的資訊</a:t>
            </a:r>
            <a:endParaRPr lang="en-US" altLang="zh-TW" dirty="0"/>
          </a:p>
          <a:p>
            <a:pPr lvl="1"/>
            <a:r>
              <a:rPr lang="zh-TW" altLang="en-US" dirty="0"/>
              <a:t>題目</a:t>
            </a:r>
            <a:endParaRPr lang="en-US" altLang="zh-TW" dirty="0"/>
          </a:p>
          <a:p>
            <a:pPr lvl="2"/>
            <a:r>
              <a:rPr lang="zh-TW" altLang="en-US" dirty="0"/>
              <a:t>使用圖書館</a:t>
            </a:r>
            <a:endParaRPr lang="en-US" altLang="zh-TW" dirty="0"/>
          </a:p>
          <a:p>
            <a:pPr lvl="1"/>
            <a:r>
              <a:rPr lang="zh-TW" altLang="en-US" dirty="0"/>
              <a:t>對象</a:t>
            </a:r>
            <a:endParaRPr lang="en-US" altLang="zh-TW" dirty="0"/>
          </a:p>
          <a:p>
            <a:pPr lvl="2"/>
            <a:r>
              <a:rPr lang="zh-TW" altLang="en-US" dirty="0"/>
              <a:t>全校同學</a:t>
            </a:r>
            <a:endParaRPr lang="en-US" altLang="zh-TW" dirty="0"/>
          </a:p>
          <a:p>
            <a:pPr lvl="1"/>
            <a:r>
              <a:rPr lang="zh-TW" altLang="en-US" dirty="0"/>
              <a:t>發放途徑</a:t>
            </a:r>
            <a:endParaRPr lang="en-US" altLang="zh-TW" dirty="0"/>
          </a:p>
          <a:p>
            <a:pPr lvl="2"/>
            <a:r>
              <a:rPr lang="zh-TW" altLang="en-US" dirty="0"/>
              <a:t>學校網頁</a:t>
            </a:r>
            <a:endParaRPr lang="en-US" altLang="zh-TW" dirty="0"/>
          </a:p>
          <a:p>
            <a:pPr lvl="1"/>
            <a:r>
              <a:rPr lang="zh-TW" altLang="en-US" dirty="0"/>
              <a:t>內容</a:t>
            </a:r>
            <a:endParaRPr lang="en-US" altLang="zh-TW" dirty="0"/>
          </a:p>
          <a:p>
            <a:pPr lvl="2"/>
            <a:r>
              <a:rPr lang="zh-TW" altLang="en-US" dirty="0"/>
              <a:t>圖書館內所提供的服務，如可供上網的桌面電腦、影印服務、自助借還書服務</a:t>
            </a:r>
            <a:r>
              <a:rPr lang="en-US" altLang="zh-TW" dirty="0"/>
              <a:t>…</a:t>
            </a:r>
          </a:p>
          <a:p>
            <a:pPr lvl="2"/>
            <a:r>
              <a:rPr lang="zh-TW" altLang="en-US" dirty="0"/>
              <a:t>圖書館遵守規則，如保持安靜、愛護書本、準時還書</a:t>
            </a:r>
            <a:r>
              <a:rPr lang="en-US" altLang="zh-TW" dirty="0"/>
              <a:t>…</a:t>
            </a:r>
            <a:r>
              <a:rPr lang="zh-TW" altLang="en-US" dirty="0"/>
              <a:t> </a:t>
            </a:r>
            <a:endParaRPr lang="zh-HK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D2B65A6-9FEA-448B-AB7C-5EF962E3C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C6081-FC33-4C8D-A5D2-28E5CEA1A326}" type="slidenum">
              <a:rPr lang="zh-HK" altLang="en-US" smtClean="0"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0527153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2129</TotalTime>
  <Words>565</Words>
  <Application>Microsoft Office PowerPoint</Application>
  <PresentationFormat>寬螢幕</PresentationFormat>
  <Paragraphs>100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微軟正黑體</vt:lpstr>
      <vt:lpstr>新細明體</vt:lpstr>
      <vt:lpstr>Arial</vt:lpstr>
      <vt:lpstr>Arial Black</vt:lpstr>
      <vt:lpstr>Calibri</vt:lpstr>
      <vt:lpstr>回顧</vt:lpstr>
      <vt:lpstr>科技教育學習領域 資訊及通訊科技課程(高中)</vt:lpstr>
      <vt:lpstr>學習目標</vt:lpstr>
      <vt:lpstr>活動一︰演示的資訊(一)</vt:lpstr>
      <vt:lpstr>活動一︰演示的資訊(二)</vt:lpstr>
      <vt:lpstr>活動二︰規劃演示(一)</vt:lpstr>
      <vt:lpstr>活動二︰規劃演示(二)</vt:lpstr>
      <vt:lpstr>活動三︰製作演示</vt:lpstr>
      <vt:lpstr>活動四︰評估及回饋</vt:lpstr>
      <vt:lpstr>參考例子(一)</vt:lpstr>
      <vt:lpstr>參考例子(二)</vt:lpstr>
      <vt:lpstr>參考例子(三)</vt:lpstr>
      <vt:lpstr>參考例子(四)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HO, Shing-fat Wilfred</dc:creator>
  <cp:lastModifiedBy>NGAN, Wing-ki</cp:lastModifiedBy>
  <cp:revision>280</cp:revision>
  <cp:lastPrinted>2020-03-10T08:01:36Z</cp:lastPrinted>
  <dcterms:created xsi:type="dcterms:W3CDTF">2020-02-07T01:31:16Z</dcterms:created>
  <dcterms:modified xsi:type="dcterms:W3CDTF">2020-09-14T08:05:25Z</dcterms:modified>
</cp:coreProperties>
</file>